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rchivo Light"/>
      <p:regular r:id="rId23"/>
      <p:bold r:id="rId24"/>
      <p:italic r:id="rId25"/>
      <p:boldItalic r:id="rId26"/>
    </p:embeddedFont>
    <p:embeddedFont>
      <p:font typeface="Merriweather SemiBold"/>
      <p:regular r:id="rId27"/>
      <p:bold r:id="rId28"/>
      <p:italic r:id="rId29"/>
      <p:boldItalic r:id="rId30"/>
    </p:embeddedFont>
    <p:embeddedFont>
      <p:font typeface="Merriweather Black"/>
      <p:bold r:id="rId31"/>
      <p:boldItalic r:id="rId32"/>
    </p:embeddedFont>
    <p:embeddedFont>
      <p:font typeface="Archivo"/>
      <p:regular r:id="rId33"/>
      <p:bold r:id="rId34"/>
      <p:italic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Archivo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42" Type="http://schemas.openxmlformats.org/officeDocument/2006/relationships/font" Target="fonts/ArchivoSemiBold-bold.fntdata"/><Relationship Id="rId41" Type="http://schemas.openxmlformats.org/officeDocument/2006/relationships/font" Target="fonts/ArchivoSemiBold-regular.fntdata"/><Relationship Id="rId44" Type="http://schemas.openxmlformats.org/officeDocument/2006/relationships/font" Target="fonts/ArchivoSemiBold-boldItalic.fntdata"/><Relationship Id="rId43" Type="http://schemas.openxmlformats.org/officeDocument/2006/relationships/font" Target="fonts/Archivo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Black-bold.fntdata"/><Relationship Id="rId30" Type="http://schemas.openxmlformats.org/officeDocument/2006/relationships/font" Target="fonts/MerriweatherSemiBold-boldItalic.fntdata"/><Relationship Id="rId33" Type="http://schemas.openxmlformats.org/officeDocument/2006/relationships/font" Target="fonts/Archivo-regular.fntdata"/><Relationship Id="rId32" Type="http://schemas.openxmlformats.org/officeDocument/2006/relationships/font" Target="fonts/MerriweatherBlack-boldItalic.fntdata"/><Relationship Id="rId35" Type="http://schemas.openxmlformats.org/officeDocument/2006/relationships/font" Target="fonts/Archivo-italic.fntdata"/><Relationship Id="rId34" Type="http://schemas.openxmlformats.org/officeDocument/2006/relationships/font" Target="fonts/Archivo-bold.fntdata"/><Relationship Id="rId37" Type="http://schemas.openxmlformats.org/officeDocument/2006/relationships/font" Target="fonts/Merriweather-regular.fntdata"/><Relationship Id="rId36" Type="http://schemas.openxmlformats.org/officeDocument/2006/relationships/font" Target="fonts/Archivo-boldItalic.fntdata"/><Relationship Id="rId39" Type="http://schemas.openxmlformats.org/officeDocument/2006/relationships/font" Target="fonts/Merriweather-italic.fntdata"/><Relationship Id="rId38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chivoLight-bold.fntdata"/><Relationship Id="rId23" Type="http://schemas.openxmlformats.org/officeDocument/2006/relationships/font" Target="fonts/ArchivoLight-regular.fntdata"/><Relationship Id="rId26" Type="http://schemas.openxmlformats.org/officeDocument/2006/relationships/font" Target="fonts/ArchivoLight-boldItalic.fntdata"/><Relationship Id="rId25" Type="http://schemas.openxmlformats.org/officeDocument/2006/relationships/font" Target="fonts/ArchivoLight-italic.fntdata"/><Relationship Id="rId28" Type="http://schemas.openxmlformats.org/officeDocument/2006/relationships/font" Target="fonts/MerriweatherSemiBold-bold.fntdata"/><Relationship Id="rId27" Type="http://schemas.openxmlformats.org/officeDocument/2006/relationships/font" Target="fonts/MerriweatherSemiBold-regular.fntdata"/><Relationship Id="rId29" Type="http://schemas.openxmlformats.org/officeDocument/2006/relationships/font" Target="fonts/Merriweather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743a07a0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6743a07a0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743a07a06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743a07a06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6743a07a06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6743a07a06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743a07a06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743a07a06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743a07a06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743a07a06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ae90b55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ae90b55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6ae90b55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6ae90b55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6ae90b55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6ae90b55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743a07a06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6743a07a06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743a07a0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6743a07a0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743a07a06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743a07a06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6743a07a06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6743a07a06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ae90b55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6ae90b5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ae90b55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ae90b55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743a07a06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6743a07a06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6ae90b557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6ae90b5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743a07a06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6743a07a06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18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8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8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8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38" name="Google Shape;238;p19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39" name="Google Shape;239;p19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40" name="Google Shape;240;p19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268" name="Google Shape;268;p21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0" name="Google Shape;280;p22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3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287" name="Google Shape;287;p23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1" name="Google Shape;291;p24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293" name="Google Shape;293;p24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5" name="Google Shape;295;p24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4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5" name="Google Shape;315;p27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7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8" name="Google Shape;318;p27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7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1" name="Google Shape;321;p27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27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4" name="Google Shape;324;p27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7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1" name="Google Shape;331;p28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7" name="Google Shape;337;p28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8" name="Google Shape;338;p28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0" name="Google Shape;340;p28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1" name="Google Shape;341;p28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2" name="Google Shape;342;p28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3" name="Google Shape;343;p28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4" name="Google Shape;344;p28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5" name="Google Shape;345;p28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4" name="Google Shape;424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0" name="Google Shape;430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7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7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7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1" name="Google Shape;51;p7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2" name="Google Shape;52;p7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3" name="Google Shape;53;p7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4" name="Google Shape;54;p7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5" name="Google Shape;55;p7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6" name="Google Shape;56;p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0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0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0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960175" y="1651800"/>
            <a:ext cx="78165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 using RuggerdBoard A5D2X</a:t>
            </a:r>
            <a:endParaRPr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50" y="94599"/>
            <a:ext cx="1314949" cy="9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024" y="94600"/>
            <a:ext cx="28670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0"/>
          <p:cNvSpPr txBox="1"/>
          <p:nvPr/>
        </p:nvSpPr>
        <p:spPr>
          <a:xfrm>
            <a:off x="5851175" y="3603525"/>
            <a:ext cx="31944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Made By :-      Aayushi Samantsinghar 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		Debasis Maharana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		Nagen Bihari 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		Premanshu Dash 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		Jyoti Prakash Behera 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/>
          <p:nvPr/>
        </p:nvSpPr>
        <p:spPr>
          <a:xfrm rot="10800000">
            <a:off x="2569025" y="434550"/>
            <a:ext cx="6296100" cy="42744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5" name="Google Shape;535;p59"/>
          <p:cNvSpPr txBox="1"/>
          <p:nvPr>
            <p:ph type="title"/>
          </p:nvPr>
        </p:nvSpPr>
        <p:spPr>
          <a:xfrm>
            <a:off x="2771225" y="548575"/>
            <a:ext cx="5891700" cy="4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a) Sensors Collect Data :-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○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Soil Moisture (HW103):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Detects dryness level in the soil.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○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Temperature/Humidity (AHT25):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Monitors ambient temperature and humidity conditions.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b) Processing on Rugged Board A5D2X :-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○ If soil is dry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temperature/humidity are critical, the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relay triggers the water pump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○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Servo motor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is activated to move a cover if sunlight is too intense.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○ Sensor data is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processed locally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and can be sent to the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using the WE10 Wi-Fi module.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○ Data can be visualized in real-time using a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web dashboard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or screen interface.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5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59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9"/>
          <p:cNvSpPr/>
          <p:nvPr/>
        </p:nvSpPr>
        <p:spPr>
          <a:xfrm>
            <a:off x="132500" y="465625"/>
            <a:ext cx="2625900" cy="237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⚙️ Working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/>
          <p:nvPr/>
        </p:nvSpPr>
        <p:spPr>
          <a:xfrm rot="10800000">
            <a:off x="2569025" y="434550"/>
            <a:ext cx="6296100" cy="42744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4" name="Google Shape;544;p60"/>
          <p:cNvSpPr txBox="1"/>
          <p:nvPr>
            <p:ph type="title"/>
          </p:nvPr>
        </p:nvSpPr>
        <p:spPr>
          <a:xfrm>
            <a:off x="2973425" y="725500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c) Output &amp; Actuation :-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○ Water pump control via relay module.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○ Sunlight control via servo motor for shading.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○ Live sensor readings displayed on web or cloud dashboard.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○ Cloud integration (e.g., Rightech Cloud) enables remote monitoring and alerts.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60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0"/>
          <p:cNvSpPr/>
          <p:nvPr/>
        </p:nvSpPr>
        <p:spPr>
          <a:xfrm>
            <a:off x="132500" y="465625"/>
            <a:ext cx="2625900" cy="237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⚙️ Working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/>
          <p:nvPr/>
        </p:nvSpPr>
        <p:spPr>
          <a:xfrm rot="10800000">
            <a:off x="2569075" y="434600"/>
            <a:ext cx="6451200" cy="44391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3" name="Google Shape;553;p61"/>
          <p:cNvSpPr txBox="1"/>
          <p:nvPr>
            <p:ph type="title"/>
          </p:nvPr>
        </p:nvSpPr>
        <p:spPr>
          <a:xfrm>
            <a:off x="2973425" y="725500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500"/>
          </a:p>
        </p:txBody>
      </p:sp>
      <p:sp>
        <p:nvSpPr>
          <p:cNvPr id="554" name="Google Shape;554;p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61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1"/>
          <p:cNvSpPr/>
          <p:nvPr/>
        </p:nvSpPr>
        <p:spPr>
          <a:xfrm>
            <a:off x="268950" y="587725"/>
            <a:ext cx="2230800" cy="216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Circuit Diagram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7" name="Google Shape;5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550" y="587724"/>
            <a:ext cx="6162575" cy="41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2"/>
          <p:cNvSpPr/>
          <p:nvPr/>
        </p:nvSpPr>
        <p:spPr>
          <a:xfrm rot="10800000">
            <a:off x="2569025" y="434550"/>
            <a:ext cx="6296100" cy="42744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3" name="Google Shape;563;p62"/>
          <p:cNvSpPr txBox="1"/>
          <p:nvPr>
            <p:ph type="title"/>
          </p:nvPr>
        </p:nvSpPr>
        <p:spPr>
          <a:xfrm>
            <a:off x="2973425" y="725500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500"/>
          </a:p>
        </p:txBody>
      </p:sp>
      <p:sp>
        <p:nvSpPr>
          <p:cNvPr id="564" name="Google Shape;564;p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2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2"/>
          <p:cNvSpPr/>
          <p:nvPr/>
        </p:nvSpPr>
        <p:spPr>
          <a:xfrm>
            <a:off x="233125" y="451725"/>
            <a:ext cx="2499300" cy="239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Rightech Cloud Interfacing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7" name="Google Shape;5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225" y="587375"/>
            <a:ext cx="5891699" cy="38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/>
          <p:nvPr/>
        </p:nvSpPr>
        <p:spPr>
          <a:xfrm rot="10800000">
            <a:off x="2292125" y="434600"/>
            <a:ext cx="6573000" cy="44391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73" name="Google Shape;573;p63"/>
          <p:cNvSpPr txBox="1"/>
          <p:nvPr>
            <p:ph type="title"/>
          </p:nvPr>
        </p:nvSpPr>
        <p:spPr>
          <a:xfrm>
            <a:off x="2499750" y="585350"/>
            <a:ext cx="6365400" cy="4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Smart Agriculture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:– Automates irrigation and environmental control in farms to improve crop yield and water efficiency.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Home Gardening 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Helps urban gardeners monitor and maintain indoor/outdoor plants automatically.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Greenhouses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:– Maintains optimal growing conditions for sensitive plants in controlled environments.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Research &amp; Education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:– Used as a practical learning tool for IoT, embedded systems, and sensor integration.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Nurseries &amp; Plant Shops: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Ensures consistent care for a large number of plants with minimal manual effort.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Landscape Irrigation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:– Automates watering in lawns, parks, and public gardens based on weather and soil data.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3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3"/>
          <p:cNvSpPr/>
          <p:nvPr/>
        </p:nvSpPr>
        <p:spPr>
          <a:xfrm>
            <a:off x="0" y="465625"/>
            <a:ext cx="2417700" cy="228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🌱 </a:t>
            </a: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Applications</a:t>
            </a:r>
            <a:endParaRPr b="1"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/>
          <p:nvPr/>
        </p:nvSpPr>
        <p:spPr>
          <a:xfrm rot="10800000">
            <a:off x="2216825" y="120175"/>
            <a:ext cx="6648300" cy="49170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2" name="Google Shape;582;p64"/>
          <p:cNvSpPr txBox="1"/>
          <p:nvPr>
            <p:ph type="title"/>
          </p:nvPr>
        </p:nvSpPr>
        <p:spPr>
          <a:xfrm>
            <a:off x="2471525" y="217725"/>
            <a:ext cx="6138900" cy="4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pH Sensor Integration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To monitor soil acidity/alkalinity for improved nutrient management.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Rain Sensor Addition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Prevents unnecessary irrigation when natural rain is detected.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Mobile App Integration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For remote control, alerts, and live monitoring via smartphone.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AI-Based Predictive Irrigation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Use machine learning to forecast watering needs based on weather and plant type.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Solar Power Supply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To make the system energy-efficient and suitable for remote, off-grid locations.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Voice Assistant Control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Integrate with Alexa or Google Assistant for voice-activated monitoring.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Camera Integration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– For visual monitoring and plant health analysis using image processing.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64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4"/>
          <p:cNvSpPr/>
          <p:nvPr/>
        </p:nvSpPr>
        <p:spPr>
          <a:xfrm>
            <a:off x="0" y="369300"/>
            <a:ext cx="2556300" cy="230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   🚀 Future Enhancements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/>
          <p:nvPr/>
        </p:nvSpPr>
        <p:spPr>
          <a:xfrm rot="10800000">
            <a:off x="2569025" y="434550"/>
            <a:ext cx="6296100" cy="42744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91" name="Google Shape;591;p65"/>
          <p:cNvSpPr txBox="1"/>
          <p:nvPr>
            <p:ph type="title"/>
          </p:nvPr>
        </p:nvSpPr>
        <p:spPr>
          <a:xfrm>
            <a:off x="2758400" y="585350"/>
            <a:ext cx="61068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Smart Plant Monitoring System using Rugged Board A5D2X is a practical and efficient solution for automating plant care using IoT and embedded technologies. By integrating sensors for soil moisture, temperature, humidity, and light intensity with actuators like a servo motor and water pump, the system ensures optimal conditions for plant growth with minimal human intervention. The use of cloud connectivity through the WE-10 Wi-Fi module and Rightech Cloud enables real-time data monitoring and remote management. This project not only promotes sustainable water usage and smart agriculture but also serves as a valuable educational tool for learning embedded systems and IoT applications. With potential for further enhancements like mobile integration and AI-based automation, this system represents a strong step toward modern, intelligent farming and environmental management.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65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5"/>
          <p:cNvSpPr/>
          <p:nvPr/>
        </p:nvSpPr>
        <p:spPr>
          <a:xfrm>
            <a:off x="132500" y="465625"/>
            <a:ext cx="2625900" cy="237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66"/>
          <p:cNvSpPr txBox="1"/>
          <p:nvPr>
            <p:ph type="title"/>
          </p:nvPr>
        </p:nvSpPr>
        <p:spPr>
          <a:xfrm>
            <a:off x="1424500" y="277350"/>
            <a:ext cx="6904200" cy="291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latin typeface="Merriweather Black"/>
                <a:ea typeface="Merriweather Black"/>
                <a:cs typeface="Merriweather Black"/>
                <a:sym typeface="Merriweather Black"/>
              </a:rPr>
              <a:t>THANK YOU !!</a:t>
            </a:r>
            <a:endParaRPr sz="7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601" name="Google Shape;601;p66"/>
          <p:cNvSpPr txBox="1"/>
          <p:nvPr/>
        </p:nvSpPr>
        <p:spPr>
          <a:xfrm>
            <a:off x="0" y="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Embedded Linux (running on Rugged Board) 2. Python / C (for sensor interfacing) 3. MQTT or HTTP (for IoT cloud interface, optional) 4. Rightech Cloud ( for showing the data )</a:t>
            </a:r>
            <a:endParaRPr/>
          </a:p>
        </p:txBody>
      </p:sp>
      <p:sp>
        <p:nvSpPr>
          <p:cNvPr id="602" name="Google Shape;602;p66"/>
          <p:cNvSpPr txBox="1"/>
          <p:nvPr/>
        </p:nvSpPr>
        <p:spPr>
          <a:xfrm>
            <a:off x="152400" y="1524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Embedded Linux (running on Rugged Board) 2. Python / C (for sensor interfacing) 3. MQTT or HTTP (for IoT cloud interface, optional) 4. Rightech Cloud ( for showing the data 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/>
          <p:nvPr/>
        </p:nvSpPr>
        <p:spPr>
          <a:xfrm rot="10800000">
            <a:off x="2724775" y="800100"/>
            <a:ext cx="6051900" cy="37545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2" name="Google Shape;462;p51"/>
          <p:cNvSpPr txBox="1"/>
          <p:nvPr>
            <p:ph type="title"/>
          </p:nvPr>
        </p:nvSpPr>
        <p:spPr>
          <a:xfrm>
            <a:off x="2884825" y="952500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latin typeface="Merriweather SemiBold"/>
                <a:ea typeface="Merriweather SemiBold"/>
                <a:cs typeface="Merriweather SemiBold"/>
                <a:sym typeface="Merriweather SemiBold"/>
              </a:rPr>
              <a:t>To Develop a Real-time Plant monitoring system that measures key parameters like soil moisture, temperature, humidity, and light intensity using the Rugged Board A5D2X, and displays or transmits this data to a user-friendly interface for s</a:t>
            </a:r>
            <a:r>
              <a:rPr lang="en" sz="2100">
                <a:latin typeface="Merriweather SemiBold"/>
                <a:ea typeface="Merriweather SemiBold"/>
                <a:cs typeface="Merriweather SemiBold"/>
                <a:sym typeface="Merriweather SemiBold"/>
              </a:rPr>
              <a:t>elective</a:t>
            </a:r>
            <a:r>
              <a:rPr lang="en" sz="2100">
                <a:latin typeface="Merriweather SemiBold"/>
                <a:ea typeface="Merriweather SemiBold"/>
                <a:cs typeface="Merriweather SemiBold"/>
                <a:sym typeface="Merriweather SemiBold"/>
              </a:rPr>
              <a:t> plant health management.</a:t>
            </a:r>
            <a:endParaRPr sz="21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1"/>
          <p:cNvSpPr/>
          <p:nvPr/>
        </p:nvSpPr>
        <p:spPr>
          <a:xfrm>
            <a:off x="220975" y="550325"/>
            <a:ext cx="2663700" cy="242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🔍Objective     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Of the Project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/>
          <p:nvPr/>
        </p:nvSpPr>
        <p:spPr>
          <a:xfrm rot="10800000">
            <a:off x="2724775" y="800100"/>
            <a:ext cx="6051900" cy="37545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1" name="Google Shape;471;p52"/>
          <p:cNvSpPr txBox="1"/>
          <p:nvPr>
            <p:ph type="title"/>
          </p:nvPr>
        </p:nvSpPr>
        <p:spPr>
          <a:xfrm>
            <a:off x="2884825" y="952500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11">
                <a:latin typeface="Merriweather SemiBold"/>
                <a:ea typeface="Merriweather SemiBold"/>
                <a:cs typeface="Merriweather SemiBold"/>
                <a:sym typeface="Merriweather SemiBold"/>
              </a:rPr>
              <a:t>Plants require specific environmental conditions for optimal growth. Monitoring these parameters in real time helps automate irrigation and improve plant care. The Rugged Board A5D2X (an industrial-grade SBC based on Microchip SAMA5D2 processor) oers a powerful and reliable platform for embedded monitoring systems.Advanced sensors like a pH sensor and rain sensor make the system more robust and practical for smart agriculture.</a:t>
            </a:r>
            <a:endParaRPr sz="2111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72" name="Google Shape;472;p5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157800" y="588300"/>
            <a:ext cx="2663700" cy="242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🧠Overview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Of the Project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/>
          <p:nvPr/>
        </p:nvSpPr>
        <p:spPr>
          <a:xfrm rot="10800000">
            <a:off x="2569025" y="434550"/>
            <a:ext cx="6296100" cy="42744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2973425" y="725500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Rugged Board A5D2X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 WiFi Module  ( WE-10 )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 Soil Moisture Sensor (HW108) Module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 AHT25 (Temperature + Humidity ) Sensor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Servo Motor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Relay Module (for automatic irrigation)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 Water Pump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12V Power Supply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SemiBold"/>
              <a:buAutoNum type="arabicPeriod"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 Resistors, Breadboard, Connecting wires 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81" name="Google Shape;481;p5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3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3"/>
          <p:cNvSpPr/>
          <p:nvPr/>
        </p:nvSpPr>
        <p:spPr>
          <a:xfrm>
            <a:off x="132500" y="465625"/>
            <a:ext cx="2752500" cy="236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🔧</a:t>
            </a: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Hardware Components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/>
          <p:nvPr/>
        </p:nvSpPr>
        <p:spPr>
          <a:xfrm rot="10800000">
            <a:off x="2363300" y="369350"/>
            <a:ext cx="6644400" cy="45798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89" name="Google Shape;489;p54"/>
          <p:cNvSpPr txBox="1"/>
          <p:nvPr>
            <p:ph type="title"/>
          </p:nvPr>
        </p:nvSpPr>
        <p:spPr>
          <a:xfrm>
            <a:off x="2499750" y="522475"/>
            <a:ext cx="63654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erriweather SemiBold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Rugged Board A5D2X :- </a:t>
            </a:r>
            <a:b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powerful, Linux-based embedded development board with multiple I/O interfaces, ideal for industrial and IoT applications. It processes sensor data and controls actuators in the plant monitoring system.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erriweather SemiBold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Wi-Fi Module (WE-10) :- </a:t>
            </a:r>
            <a:b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compact, plug-and-play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Wifi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module compatible with Rugged Board, used to send data to the cloud for remote monitoring and IoT integration.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erriweather SemiBold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Soil Moisture Sensor (HW080) :-</a:t>
            </a:r>
            <a:b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capacitive-type sensor that detects the water level in the soil. It provides analog output and is corrosion-resistant, making it reliable for long-term use.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erriweather SemiBold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AHT25 Sensor (Temperature + Humidity Sensor) :- </a:t>
            </a:r>
            <a:b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digital sensor that accurately measures ambient temperature and humidity. It helps the system decide when to activate the water pump based on climate conditions.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54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4"/>
          <p:cNvSpPr/>
          <p:nvPr/>
        </p:nvSpPr>
        <p:spPr>
          <a:xfrm>
            <a:off x="119925" y="369300"/>
            <a:ext cx="2713200" cy="231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🔧Hardware   Components </a:t>
            </a:r>
            <a:b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	Details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/>
          <p:nvPr/>
        </p:nvSpPr>
        <p:spPr>
          <a:xfrm rot="10800000">
            <a:off x="2220750" y="217725"/>
            <a:ext cx="6644400" cy="45798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2360250" y="378825"/>
            <a:ext cx="63654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Servo Motor :- 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A small motor used to control the angle of a shading device. It rotates when light intensity is too high, protecting the plant from excessive sunlight.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Relay Module (for automatic irrigation) :- 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Acts as an electrically operated switch to control the water pump based on signals from the Rugged Board. It enables safe switching of high-power devices.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Water Pump :- 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A 12V DC pump used to supply water to the plant. It is activated by the relay when soil moisture is low and temperature/humidity conditions are critical.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12V Power Supply :- 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Provides electrical power to all modules, especially high-power components like the pump and relay.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Resistors, Breadboard, and Connecting Wires :- </a:t>
            </a:r>
            <a:b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These are basic electronic components used to build the circuit, ensure proper voltage levels, and connect sensors and actuators to the board without soldering.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55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5"/>
          <p:cNvSpPr/>
          <p:nvPr/>
        </p:nvSpPr>
        <p:spPr>
          <a:xfrm>
            <a:off x="94775" y="378825"/>
            <a:ext cx="2650200" cy="235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🔧Hardware Components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      Details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/>
          <p:nvPr/>
        </p:nvSpPr>
        <p:spPr>
          <a:xfrm rot="10800000">
            <a:off x="2884825" y="952500"/>
            <a:ext cx="5955000" cy="28212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7" name="Google Shape;507;p56"/>
          <p:cNvSpPr txBox="1"/>
          <p:nvPr>
            <p:ph type="title"/>
          </p:nvPr>
        </p:nvSpPr>
        <p:spPr>
          <a:xfrm>
            <a:off x="2884800" y="889625"/>
            <a:ext cx="58917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 SemiBold"/>
                <a:ea typeface="Merriweather SemiBold"/>
                <a:cs typeface="Merriweather SemiBold"/>
                <a:sym typeface="Merriweather SemiBold"/>
              </a:rPr>
              <a:t>1. Embedded Linux (running on Rugged Board) </a:t>
            </a:r>
            <a:endParaRPr sz="22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Merriweather SemiBold"/>
                <a:ea typeface="Merriweather SemiBold"/>
                <a:cs typeface="Merriweather SemiBold"/>
                <a:sym typeface="Merriweather SemiBold"/>
              </a:rPr>
              <a:t>2. C Language  (for sensor interfacing) </a:t>
            </a:r>
            <a:endParaRPr sz="22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Merriweather SemiBold"/>
                <a:ea typeface="Merriweather SemiBold"/>
                <a:cs typeface="Merriweather SemiBold"/>
                <a:sym typeface="Merriweather SemiBold"/>
              </a:rPr>
              <a:t>3. MQTT  Protocol (for IoT cloud interface)</a:t>
            </a:r>
            <a:endParaRPr sz="22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latin typeface="Merriweather SemiBold"/>
                <a:ea typeface="Merriweather SemiBold"/>
                <a:cs typeface="Merriweather SemiBold"/>
                <a:sym typeface="Merriweather SemiBold"/>
              </a:rPr>
              <a:t> 4. Rightech Cloud ( for showing the data )</a:t>
            </a:r>
            <a:endParaRPr sz="22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508" name="Google Shape;508;p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5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6"/>
          <p:cNvSpPr/>
          <p:nvPr/>
        </p:nvSpPr>
        <p:spPr>
          <a:xfrm>
            <a:off x="0" y="525050"/>
            <a:ext cx="2884800" cy="262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💻 Software Requirements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/>
          <p:nvPr/>
        </p:nvSpPr>
        <p:spPr>
          <a:xfrm rot="10800000">
            <a:off x="2870725" y="183000"/>
            <a:ext cx="6080700" cy="47913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6" name="Google Shape;516;p57"/>
          <p:cNvSpPr txBox="1"/>
          <p:nvPr>
            <p:ph type="title"/>
          </p:nvPr>
        </p:nvSpPr>
        <p:spPr>
          <a:xfrm>
            <a:off x="2965225" y="369300"/>
            <a:ext cx="5891700" cy="4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59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70"/>
              <a:buFont typeface="Times New Roman"/>
              <a:buChar char="●"/>
            </a:pPr>
            <a:r>
              <a:rPr b="1" lang="en" sz="1370">
                <a:latin typeface="Times New Roman"/>
                <a:ea typeface="Times New Roman"/>
                <a:cs typeface="Times New Roman"/>
                <a:sym typeface="Times New Roman"/>
              </a:rPr>
              <a:t> Embedded Linux (on Rugged Board) :-</a:t>
            </a:r>
            <a:endParaRPr b="1" sz="13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A lightweight Linux OS used in embedded systems to run real-time applications. It handles sensor data processing and device control efficiently.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59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70"/>
              <a:buFont typeface="Times New Roman"/>
              <a:buChar char="●"/>
            </a:pPr>
            <a:r>
              <a:rPr b="1" lang="en" sz="1370">
                <a:latin typeface="Times New Roman"/>
                <a:ea typeface="Times New Roman"/>
                <a:cs typeface="Times New Roman"/>
                <a:sym typeface="Times New Roman"/>
              </a:rPr>
              <a:t> C  Language (for Sensor Interfacing) :- </a:t>
            </a:r>
            <a:endParaRPr b="1" sz="13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A low-level language ideal for embedded programming. Used to read sensors, control hardware, and manage logic on the Rugged Board.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59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70"/>
              <a:buFont typeface="Times New Roman"/>
              <a:buChar char="●"/>
            </a:pPr>
            <a:r>
              <a:rPr b="1" lang="en" sz="1370">
                <a:latin typeface="Times New Roman"/>
                <a:ea typeface="Times New Roman"/>
                <a:cs typeface="Times New Roman"/>
                <a:sym typeface="Times New Roman"/>
              </a:rPr>
              <a:t>MQTT Protocol (for IoT Cloud Interface) :-</a:t>
            </a:r>
            <a:endParaRPr b="1" sz="13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A lightweight messaging protocol for IoT communication. It sends sensor data to the cloud using publish-subscribe model.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59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70"/>
              <a:buFont typeface="Times New Roman"/>
              <a:buChar char="●"/>
            </a:pPr>
            <a:r>
              <a:rPr b="1" lang="en" sz="1370">
                <a:latin typeface="Times New Roman"/>
                <a:ea typeface="Times New Roman"/>
                <a:cs typeface="Times New Roman"/>
                <a:sym typeface="Times New Roman"/>
              </a:rPr>
              <a:t>Rightech Cloud (for Showing the Data) :- </a:t>
            </a:r>
            <a:endParaRPr b="1" sz="13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90">
                <a:latin typeface="Times New Roman"/>
                <a:ea typeface="Times New Roman"/>
                <a:cs typeface="Times New Roman"/>
                <a:sym typeface="Times New Roman"/>
              </a:rPr>
              <a:t>An IoT cloud platform for device data visualization and monitoring. It displays real-time sensor values received from the system.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1000"/>
              </a:spcAft>
              <a:buNone/>
            </a:pPr>
            <a:r>
              <a:t/>
            </a:r>
            <a:endParaRPr sz="21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5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7"/>
          <p:cNvSpPr/>
          <p:nvPr/>
        </p:nvSpPr>
        <p:spPr>
          <a:xfrm>
            <a:off x="75450" y="779100"/>
            <a:ext cx="2884800" cy="223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💻 Software Requirements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Details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/>
          <p:nvPr/>
        </p:nvSpPr>
        <p:spPr>
          <a:xfrm rot="10800000">
            <a:off x="2569025" y="434550"/>
            <a:ext cx="6296100" cy="42744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5" name="Google Shape;525;p58"/>
          <p:cNvSpPr txBox="1"/>
          <p:nvPr>
            <p:ph type="title"/>
          </p:nvPr>
        </p:nvSpPr>
        <p:spPr>
          <a:xfrm>
            <a:off x="3352550" y="921600"/>
            <a:ext cx="4966500" cy="33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SzPts val="990"/>
              <a:buNone/>
            </a:pPr>
            <a:r>
              <a:t/>
            </a:r>
            <a:endParaRPr sz="1500"/>
          </a:p>
        </p:txBody>
      </p:sp>
      <p:sp>
        <p:nvSpPr>
          <p:cNvPr id="526" name="Google Shape;526;p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58"/>
          <p:cNvSpPr txBox="1"/>
          <p:nvPr>
            <p:ph idx="2" type="subTitle"/>
          </p:nvPr>
        </p:nvSpPr>
        <p:spPr>
          <a:xfrm>
            <a:off x="361975" y="131700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Monitoring System</a:t>
            </a:r>
            <a:endParaRPr/>
          </a:p>
        </p:txBody>
      </p:sp>
      <p:sp>
        <p:nvSpPr>
          <p:cNvPr id="528" name="Google Shape;528;p58"/>
          <p:cNvSpPr/>
          <p:nvPr/>
        </p:nvSpPr>
        <p:spPr>
          <a:xfrm>
            <a:off x="132500" y="465625"/>
            <a:ext cx="2752500" cy="236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erriweather"/>
                <a:ea typeface="Merriweather"/>
                <a:cs typeface="Merriweather"/>
                <a:sym typeface="Merriweather"/>
              </a:rPr>
              <a:t>🔁 System Architecture 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29" name="Google Shape;529;p58"/>
          <p:cNvPicPr preferRelativeResize="0"/>
          <p:nvPr/>
        </p:nvPicPr>
        <p:blipFill rotWithShape="1">
          <a:blip r:embed="rId3">
            <a:alphaModFix/>
          </a:blip>
          <a:srcRect b="-720" l="0" r="0" t="719"/>
          <a:stretch/>
        </p:blipFill>
        <p:spPr>
          <a:xfrm>
            <a:off x="3021625" y="495075"/>
            <a:ext cx="5583649" cy="42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